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9" r:id="rId2"/>
    <p:sldId id="268" r:id="rId3"/>
    <p:sldId id="279" r:id="rId4"/>
    <p:sldId id="272" r:id="rId5"/>
    <p:sldId id="258" r:id="rId6"/>
    <p:sldId id="274" r:id="rId7"/>
    <p:sldId id="260" r:id="rId8"/>
    <p:sldId id="270" r:id="rId9"/>
  </p:sldIdLst>
  <p:sldSz cx="12192000" cy="6858000"/>
  <p:notesSz cx="6858000" cy="9144000"/>
  <p:embeddedFontLst>
    <p:embeddedFont>
      <p:font typeface="Noto Sans KR Black" panose="020B0A00000000000000" pitchFamily="34" charset="-128"/>
      <p:bold r:id="rId11"/>
    </p:embeddedFont>
    <p:embeddedFont>
      <p:font typeface="Noto Sans KR Bold" panose="020B0800000000000000" pitchFamily="34" charset="-128"/>
      <p:bold r:id="rId12"/>
    </p:embeddedFont>
    <p:embeddedFont>
      <p:font typeface="Noto Sans KR Regular" panose="020B0500000000000000" pitchFamily="34" charset="-128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1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DUKYOON" initials="D" lastIdx="2" clrIdx="1">
    <p:extLst>
      <p:ext uri="{19B8F6BF-5375-455C-9EA6-DF929625EA0E}">
        <p15:presenceInfo xmlns:p15="http://schemas.microsoft.com/office/powerpoint/2012/main" userId="8d2951b7b162fc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929292"/>
    <a:srgbClr val="00FDFF"/>
    <a:srgbClr val="44499C"/>
    <a:srgbClr val="BBBBBB"/>
    <a:srgbClr val="DDDDDD"/>
    <a:srgbClr val="FAF7FF"/>
    <a:srgbClr val="262626"/>
    <a:srgbClr val="62626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>
    <p:restoredLeft sz="11338"/>
    <p:restoredTop sz="86384"/>
  </p:normalViewPr>
  <p:slideViewPr>
    <p:cSldViewPr snapToGrid="0">
      <p:cViewPr>
        <p:scale>
          <a:sx n="81" d="100"/>
          <a:sy n="81" d="100"/>
        </p:scale>
        <p:origin x="944" y="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00AA8-9984-6B48-9076-AE1D4E70BED2}" type="datetimeFigureOut">
              <a:rPr lang="en-KR" smtClean="0"/>
              <a:t>11/28/24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2C834-B0A5-3744-B99B-8CF2435E961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5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C834-B0A5-3744-B99B-8CF2435E961A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6884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C834-B0A5-3744-B99B-8CF2435E961A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4273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C834-B0A5-3744-B99B-8CF2435E961A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9166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C834-B0A5-3744-B99B-8CF2435E961A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08394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2C834-B0A5-3744-B99B-8CF2435E961A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0967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2024. 11. 28.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2024. 11. 28.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EEEEEE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Seoul is struggling to improve its air quality – Tomorrow.City – The  biggest platform about urban innovation">
            <a:extLst>
              <a:ext uri="{FF2B5EF4-FFF2-40B4-BE49-F238E27FC236}">
                <a16:creationId xmlns:a16="http://schemas.microsoft.com/office/drawing/2014/main" id="{9480BFED-6E46-51F9-6167-203B5939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3560023" y="2813454"/>
            <a:ext cx="5071953" cy="86734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4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BREATHE EASY</a:t>
            </a:r>
            <a:endParaRPr lang="ko-KR" altLang="en-US" sz="54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43BCE7A-867A-9F7D-CE44-462A1E4A0E50}"/>
              </a:ext>
            </a:extLst>
          </p:cNvPr>
          <p:cNvSpPr txBox="1"/>
          <p:nvPr/>
        </p:nvSpPr>
        <p:spPr>
          <a:xfrm>
            <a:off x="5415505" y="6107127"/>
            <a:ext cx="136098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ko-KR" sz="1050" spc="-2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Term Project</a:t>
            </a:r>
            <a:endParaRPr lang="ko-KR" altLang="en-US" sz="1050" spc="-2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178DE-77FE-D023-B423-6F4C0EBA1153}"/>
              </a:ext>
            </a:extLst>
          </p:cNvPr>
          <p:cNvSpPr txBox="1"/>
          <p:nvPr/>
        </p:nvSpPr>
        <p:spPr>
          <a:xfrm>
            <a:off x="3987350" y="2435374"/>
            <a:ext cx="4217288" cy="2825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6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AIR QUALITY MONITORING DASHBOARD</a:t>
            </a:r>
            <a:endParaRPr lang="ko-KR" altLang="en-US" sz="16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AE59D-6675-7F9E-6B2B-D29F428E9C7C}"/>
              </a:ext>
            </a:extLst>
          </p:cNvPr>
          <p:cNvSpPr txBox="1"/>
          <p:nvPr/>
        </p:nvSpPr>
        <p:spPr>
          <a:xfrm>
            <a:off x="6490741" y="-1723869"/>
            <a:ext cx="10911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lang="en-KR" sz="11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BA366-A4A0-D352-86DC-7881248BC538}"/>
              </a:ext>
            </a:extLst>
          </p:cNvPr>
          <p:cNvSpPr txBox="1"/>
          <p:nvPr/>
        </p:nvSpPr>
        <p:spPr>
          <a:xfrm>
            <a:off x="7974712" y="6481894"/>
            <a:ext cx="4217288" cy="2825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16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202355502 BATTUMUR KHONGORZUL</a:t>
            </a:r>
            <a:endParaRPr lang="ko-KR" altLang="en-US" sz="16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800000000000000" pitchFamily="34" charset="-127"/>
              <a:ea typeface="Noto Sans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6056196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Introduction to the Project</a:t>
            </a:r>
            <a:endParaRPr lang="ko-KR" altLang="en-US" sz="4000" spc="-30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A6E2D7-C750-51A8-B606-903232BE749D}"/>
              </a:ext>
            </a:extLst>
          </p:cNvPr>
          <p:cNvSpPr txBox="1"/>
          <p:nvPr/>
        </p:nvSpPr>
        <p:spPr>
          <a:xfrm>
            <a:off x="836602" y="1679869"/>
            <a:ext cx="7632839" cy="59034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dirty="0"/>
              <a:t>The Air Quality Monitoring Dashboard presents an interactive 3D globe that displays real-time air quality data for cities around the world.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사각형: 둥근 모서리 31">
            <a:extLst>
              <a:ext uri="{FF2B5EF4-FFF2-40B4-BE49-F238E27FC236}">
                <a16:creationId xmlns:a16="http://schemas.microsoft.com/office/drawing/2014/main" id="{748D83C9-A0F8-EC82-2ED5-80E7B3235DA7}"/>
              </a:ext>
            </a:extLst>
          </p:cNvPr>
          <p:cNvSpPr/>
          <p:nvPr/>
        </p:nvSpPr>
        <p:spPr>
          <a:xfrm>
            <a:off x="2637326" y="2682840"/>
            <a:ext cx="6865870" cy="1624519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252E0A-B03C-0D94-9846-AFBFCBC99304}"/>
              </a:ext>
            </a:extLst>
          </p:cNvPr>
          <p:cNvGrpSpPr/>
          <p:nvPr/>
        </p:nvGrpSpPr>
        <p:grpSpPr>
          <a:xfrm>
            <a:off x="3168664" y="2866616"/>
            <a:ext cx="1728088" cy="2330462"/>
            <a:chOff x="2165473" y="2307732"/>
            <a:chExt cx="1728088" cy="233046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DA494E3-B18C-4617-F15C-160D4C7F09CA}"/>
                </a:ext>
              </a:extLst>
            </p:cNvPr>
            <p:cNvSpPr/>
            <p:nvPr/>
          </p:nvSpPr>
          <p:spPr>
            <a:xfrm>
              <a:off x="239773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CA0E18-27F6-F657-6015-0765119B4E55}"/>
                </a:ext>
              </a:extLst>
            </p:cNvPr>
            <p:cNvSpPr txBox="1"/>
            <p:nvPr/>
          </p:nvSpPr>
          <p:spPr>
            <a:xfrm>
              <a:off x="2165473" y="3879916"/>
              <a:ext cx="1655953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Interactive 3D Globe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99A84B-9FEA-2EE8-4085-FB5976C156B5}"/>
                </a:ext>
              </a:extLst>
            </p:cNvPr>
            <p:cNvSpPr txBox="1"/>
            <p:nvPr/>
          </p:nvSpPr>
          <p:spPr>
            <a:xfrm>
              <a:off x="2165473" y="4201797"/>
              <a:ext cx="1728088" cy="436397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A rotating globe that displays cities </a:t>
              </a:r>
              <a:r>
                <a:rPr lang="en" altLang="ko-KR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across</a:t>
              </a:r>
              <a:r>
                <a:rPr lang="en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the world. 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B3DC9D-5AAE-9DCB-520A-E960B27693D6}"/>
              </a:ext>
            </a:extLst>
          </p:cNvPr>
          <p:cNvGrpSpPr/>
          <p:nvPr/>
        </p:nvGrpSpPr>
        <p:grpSpPr>
          <a:xfrm>
            <a:off x="5359919" y="2866616"/>
            <a:ext cx="1927449" cy="2770469"/>
            <a:chOff x="4258303" y="2307732"/>
            <a:chExt cx="1927449" cy="277046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FD35FE5-7DA8-08FE-2A78-1B036D4C0D87}"/>
                </a:ext>
              </a:extLst>
            </p:cNvPr>
            <p:cNvSpPr/>
            <p:nvPr/>
          </p:nvSpPr>
          <p:spPr>
            <a:xfrm>
              <a:off x="4455557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00727F-E03D-A373-6AE2-7025C5A8FD64}"/>
                </a:ext>
              </a:extLst>
            </p:cNvPr>
            <p:cNvSpPr txBox="1"/>
            <p:nvPr/>
          </p:nvSpPr>
          <p:spPr>
            <a:xfrm>
              <a:off x="4588468" y="3859533"/>
              <a:ext cx="944220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City search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C15CD0-C5A7-A22F-B1FA-7AB1300C1A71}"/>
                </a:ext>
              </a:extLst>
            </p:cNvPr>
            <p:cNvSpPr txBox="1"/>
            <p:nvPr/>
          </p:nvSpPr>
          <p:spPr>
            <a:xfrm>
              <a:off x="4258303" y="4170905"/>
              <a:ext cx="1927449" cy="90729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" altLang="ko-KR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Searching </a:t>
              </a:r>
              <a:r>
                <a:rPr lang="en" altLang="ko-KR" sz="12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specifi</a:t>
              </a:r>
              <a:r>
                <a:rPr lang="en-US" altLang="ko-KR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c</a:t>
              </a:r>
              <a:r>
                <a:rPr lang="en" altLang="ko-KR" sz="12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cities, zooming in on their location on the globe, and displaying air quality information. </a:t>
              </a:r>
              <a:endPara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C311B6B-110A-C31A-6455-BB18AD35CC4F}"/>
              </a:ext>
            </a:extLst>
          </p:cNvPr>
          <p:cNvGrpSpPr/>
          <p:nvPr/>
        </p:nvGrpSpPr>
        <p:grpSpPr>
          <a:xfrm>
            <a:off x="7492879" y="2866616"/>
            <a:ext cx="1728088" cy="2482611"/>
            <a:chOff x="6292838" y="2307732"/>
            <a:chExt cx="1728088" cy="248261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86EAB9B-F418-2171-7770-D543B8B09BAD}"/>
                </a:ext>
              </a:extLst>
            </p:cNvPr>
            <p:cNvSpPr/>
            <p:nvPr/>
          </p:nvSpPr>
          <p:spPr>
            <a:xfrm>
              <a:off x="6513382" y="2307732"/>
              <a:ext cx="1223060" cy="1223060"/>
            </a:xfrm>
            <a:prstGeom prst="ellipse">
              <a:avLst/>
            </a:prstGeom>
            <a:solidFill>
              <a:srgbClr val="EEEEEE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Noto Sans KR Regular" panose="020B0500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16ED91-8DA4-5F2A-D41C-A328F155DA92}"/>
                </a:ext>
              </a:extLst>
            </p:cNvPr>
            <p:cNvSpPr txBox="1"/>
            <p:nvPr/>
          </p:nvSpPr>
          <p:spPr>
            <a:xfrm>
              <a:off x="6413233" y="3858316"/>
              <a:ext cx="1433135" cy="26718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algn="ctr"/>
              <a:r>
                <a:rPr lang="en-US" altLang="ko-KR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rPr>
                <a:t>Pollution ranking</a:t>
              </a:r>
              <a:endParaRPr lang="ko-KR" altLang="en-US" sz="15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6721BB-896E-43AA-903E-6C300DD24D00}"/>
                </a:ext>
              </a:extLst>
            </p:cNvPr>
            <p:cNvSpPr txBox="1"/>
            <p:nvPr/>
          </p:nvSpPr>
          <p:spPr>
            <a:xfrm>
              <a:off x="6292838" y="4185823"/>
              <a:ext cx="1728088" cy="604520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Displays the top most polluted cities based on their </a:t>
              </a:r>
              <a:r>
                <a:rPr lang="en-US" altLang="ko-KR" sz="105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ar</a:t>
              </a:r>
              <a:r>
                <a:rPr lang="en-US" altLang="ko-KR" sz="105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rPr>
                <a:t> quality index. </a:t>
              </a:r>
              <a:endPara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endParaRPr>
            </a:p>
          </p:txBody>
        </p:sp>
      </p:grpSp>
      <p:pic>
        <p:nvPicPr>
          <p:cNvPr id="38" name="그래픽 37" descr="Power Plant with solid fill">
            <a:extLst>
              <a:ext uri="{FF2B5EF4-FFF2-40B4-BE49-F238E27FC236}">
                <a16:creationId xmlns:a16="http://schemas.microsoft.com/office/drawing/2014/main" id="{A7800CE2-C04E-BACE-89D0-817F8A936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17739" y="3014147"/>
            <a:ext cx="814428" cy="814428"/>
          </a:xfrm>
          <a:prstGeom prst="rect">
            <a:avLst/>
          </a:prstGeom>
        </p:spPr>
      </p:pic>
      <p:pic>
        <p:nvPicPr>
          <p:cNvPr id="40" name="그래픽 39" descr="Earth globe: Americas with solid fill">
            <a:extLst>
              <a:ext uri="{FF2B5EF4-FFF2-40B4-BE49-F238E27FC236}">
                <a16:creationId xmlns:a16="http://schemas.microsoft.com/office/drawing/2014/main" id="{31AE424A-0036-1AC6-D41A-5D79BA7A3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62162" y="3025090"/>
            <a:ext cx="904321" cy="904321"/>
          </a:xfrm>
          <a:prstGeom prst="rect">
            <a:avLst/>
          </a:prstGeom>
        </p:spPr>
      </p:pic>
      <p:pic>
        <p:nvPicPr>
          <p:cNvPr id="63" name="그림 62" descr="City with solid fill">
            <a:extLst>
              <a:ext uri="{FF2B5EF4-FFF2-40B4-BE49-F238E27FC236}">
                <a16:creationId xmlns:a16="http://schemas.microsoft.com/office/drawing/2014/main" id="{C247ECAA-2C96-13DA-8702-9B581731D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23156" y="3077339"/>
            <a:ext cx="841129" cy="84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7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7AD7D70-E7DC-A940-641C-80DEF873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424" y="1628951"/>
            <a:ext cx="7772400" cy="4399571"/>
          </a:xfrm>
          <a:prstGeom prst="rect">
            <a:avLst/>
          </a:prstGeom>
        </p:spPr>
      </p:pic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6096997" y="-4957243"/>
            <a:ext cx="270139" cy="11303301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6096996" y="511941"/>
            <a:ext cx="270139" cy="11303301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883715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8683" y="610712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5358890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Layout of the Web Page</a:t>
            </a:r>
            <a:endParaRPr lang="ko-KR" altLang="en-US" sz="4000" spc="-30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A656A-B21F-D342-0149-0A6CD367B3AF}"/>
              </a:ext>
            </a:extLst>
          </p:cNvPr>
          <p:cNvSpPr txBox="1"/>
          <p:nvPr/>
        </p:nvSpPr>
        <p:spPr>
          <a:xfrm>
            <a:off x="7098547" y="1002237"/>
            <a:ext cx="810076" cy="25179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Header</a:t>
            </a:r>
            <a:endParaRPr lang="ko-KR" altLang="en-US" sz="14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06401-37D7-2682-EB35-203E4CAC7319}"/>
              </a:ext>
            </a:extLst>
          </p:cNvPr>
          <p:cNvSpPr txBox="1"/>
          <p:nvPr/>
        </p:nvSpPr>
        <p:spPr>
          <a:xfrm>
            <a:off x="7819834" y="5146730"/>
            <a:ext cx="1588591" cy="277892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kumimoji="1" lang="ko-Kore-KR" altLang="en-US" sz="11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9E84E-8741-E1E8-7B46-48E2284263CB}"/>
              </a:ext>
            </a:extLst>
          </p:cNvPr>
          <p:cNvSpPr txBox="1"/>
          <p:nvPr/>
        </p:nvSpPr>
        <p:spPr>
          <a:xfrm>
            <a:off x="2276589" y="1671494"/>
            <a:ext cx="1255150" cy="349493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kumimoji="1" lang="ko-Kore-KR" altLang="en-US" sz="11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FFB8F-9B67-EFD8-AAA9-EBEB56A26F36}"/>
              </a:ext>
            </a:extLst>
          </p:cNvPr>
          <p:cNvSpPr txBox="1"/>
          <p:nvPr/>
        </p:nvSpPr>
        <p:spPr>
          <a:xfrm>
            <a:off x="6997325" y="954712"/>
            <a:ext cx="923134" cy="332762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kumimoji="1" lang="ko-Kore-KR" altLang="en-US" sz="11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896ED-CDE4-6ECD-6BF8-2A31945A1BB2}"/>
              </a:ext>
            </a:extLst>
          </p:cNvPr>
          <p:cNvSpPr txBox="1"/>
          <p:nvPr/>
        </p:nvSpPr>
        <p:spPr>
          <a:xfrm>
            <a:off x="8660262" y="1775788"/>
            <a:ext cx="1287463" cy="245199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kumimoji="1" lang="ko-Kore-KR" altLang="en-US" sz="11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A3993C8-DFBA-0AD8-16F6-18F5A95171A8}"/>
              </a:ext>
            </a:extLst>
          </p:cNvPr>
          <p:cNvCxnSpPr>
            <a:cxnSpLocks/>
          </p:cNvCxnSpPr>
          <p:nvPr/>
        </p:nvCxnSpPr>
        <p:spPr>
          <a:xfrm flipH="1">
            <a:off x="6295571" y="1228784"/>
            <a:ext cx="689918" cy="521214"/>
          </a:xfrm>
          <a:prstGeom prst="straightConnector1">
            <a:avLst/>
          </a:prstGeom>
          <a:ln w="19050" cap="rnd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7B8779D-55CF-D3EB-D3C7-4CF34F2800C3}"/>
              </a:ext>
            </a:extLst>
          </p:cNvPr>
          <p:cNvCxnSpPr>
            <a:cxnSpLocks/>
          </p:cNvCxnSpPr>
          <p:nvPr/>
        </p:nvCxnSpPr>
        <p:spPr>
          <a:xfrm flipH="1">
            <a:off x="1802296" y="2066114"/>
            <a:ext cx="420128" cy="437353"/>
          </a:xfrm>
          <a:prstGeom prst="straightConnector1">
            <a:avLst/>
          </a:prstGeom>
          <a:ln w="19050" cap="rnd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E38BCD-005C-0719-9665-E913317F16B2}"/>
              </a:ext>
            </a:extLst>
          </p:cNvPr>
          <p:cNvSpPr txBox="1"/>
          <p:nvPr/>
        </p:nvSpPr>
        <p:spPr>
          <a:xfrm>
            <a:off x="916103" y="2465274"/>
            <a:ext cx="110516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" altLang="ko-Kore-KR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Search cities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383628-695D-CC22-9C43-29143FFA002A}"/>
              </a:ext>
            </a:extLst>
          </p:cNvPr>
          <p:cNvSpPr txBox="1"/>
          <p:nvPr/>
        </p:nvSpPr>
        <p:spPr>
          <a:xfrm>
            <a:off x="7880155" y="5158156"/>
            <a:ext cx="1423838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" altLang="ko-Kore-KR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Interactive Globe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733125-241D-CDA3-B069-56B3EEBDD44D}"/>
              </a:ext>
            </a:extLst>
          </p:cNvPr>
          <p:cNvSpPr txBox="1"/>
          <p:nvPr/>
        </p:nvSpPr>
        <p:spPr>
          <a:xfrm>
            <a:off x="10244795" y="2377569"/>
            <a:ext cx="1031102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ore-KR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City ranking</a:t>
            </a:r>
            <a:endParaRPr lang="en" altLang="ko-Kore-KR" sz="14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8EDA28D-C752-AACD-958E-FC585B2CA0B2}"/>
              </a:ext>
            </a:extLst>
          </p:cNvPr>
          <p:cNvCxnSpPr>
            <a:cxnSpLocks/>
            <a:stCxn id="12" idx="3"/>
            <a:endCxn id="31" idx="0"/>
          </p:cNvCxnSpPr>
          <p:nvPr/>
        </p:nvCxnSpPr>
        <p:spPr>
          <a:xfrm>
            <a:off x="9947725" y="1898388"/>
            <a:ext cx="812621" cy="479181"/>
          </a:xfrm>
          <a:prstGeom prst="straightConnector1">
            <a:avLst/>
          </a:prstGeom>
          <a:ln w="19050" cap="rnd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E921C5C-B7F8-625C-1FCA-889655DCAEDC}"/>
              </a:ext>
            </a:extLst>
          </p:cNvPr>
          <p:cNvCxnSpPr>
            <a:cxnSpLocks/>
          </p:cNvCxnSpPr>
          <p:nvPr/>
        </p:nvCxnSpPr>
        <p:spPr>
          <a:xfrm flipH="1" flipV="1">
            <a:off x="6284417" y="4542830"/>
            <a:ext cx="1840680" cy="565172"/>
          </a:xfrm>
          <a:prstGeom prst="straightConnector1">
            <a:avLst/>
          </a:prstGeom>
          <a:ln w="19050" cap="rnd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14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416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583" y="962723"/>
            <a:ext cx="0" cy="49230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D7044D-E9EB-4C9B-9B37-3F0DF7FC99F5}"/>
              </a:ext>
            </a:extLst>
          </p:cNvPr>
          <p:cNvSpPr/>
          <p:nvPr/>
        </p:nvSpPr>
        <p:spPr>
          <a:xfrm>
            <a:off x="1466854" y="5879067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77D4B-97D4-4956-9040-5CF00B0467A9}"/>
              </a:ext>
            </a:extLst>
          </p:cNvPr>
          <p:cNvSpPr txBox="1"/>
          <p:nvPr/>
        </p:nvSpPr>
        <p:spPr>
          <a:xfrm>
            <a:off x="727148" y="750873"/>
            <a:ext cx="4663187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3D Interactive Globe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73BDE-AC3A-CDFE-FA7D-BF1D2FD6ECEB}"/>
              </a:ext>
            </a:extLst>
          </p:cNvPr>
          <p:cNvSpPr txBox="1"/>
          <p:nvPr/>
        </p:nvSpPr>
        <p:spPr>
          <a:xfrm>
            <a:off x="727148" y="1514530"/>
            <a:ext cx="4553861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1. </a:t>
            </a:r>
            <a:r>
              <a:rPr lang="en-US" altLang="ko-Kore-KR" sz="2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Importing the </a:t>
            </a:r>
            <a:r>
              <a:rPr lang="en-US" altLang="ko-Kore-KR" sz="24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globe.gl</a:t>
            </a:r>
            <a:r>
              <a:rPr lang="en-US" altLang="ko-Kore-KR" sz="2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Library</a:t>
            </a:r>
            <a:endParaRPr lang="ko-KR" altLang="en-US" sz="24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764D5E-B68A-610F-A02D-F61BA45F0038}"/>
              </a:ext>
            </a:extLst>
          </p:cNvPr>
          <p:cNvSpPr txBox="1"/>
          <p:nvPr/>
        </p:nvSpPr>
        <p:spPr>
          <a:xfrm>
            <a:off x="8433147" y="3731215"/>
            <a:ext cx="2354820" cy="440529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kumimoji="1" lang="ko-Kore-KR" altLang="en-US" sz="11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1C854-949D-016B-7A5E-025298A1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8" y="2366459"/>
            <a:ext cx="7772400" cy="296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F57EF-5BF1-FF00-3678-18417D04C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600" y="694408"/>
            <a:ext cx="2455276" cy="1988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6ACC8-3654-B07B-25F6-87B87633175F}"/>
              </a:ext>
            </a:extLst>
          </p:cNvPr>
          <p:cNvSpPr txBox="1"/>
          <p:nvPr/>
        </p:nvSpPr>
        <p:spPr>
          <a:xfrm>
            <a:off x="1071290" y="1968850"/>
            <a:ext cx="4408630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" altLang="ko-Kore-KR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Adds the functionality to create and display the 3D globe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4F144-1CCB-0D94-C63A-E4A9BAD18833}"/>
              </a:ext>
            </a:extLst>
          </p:cNvPr>
          <p:cNvSpPr txBox="1"/>
          <p:nvPr/>
        </p:nvSpPr>
        <p:spPr>
          <a:xfrm>
            <a:off x="727148" y="2967245"/>
            <a:ext cx="3271780" cy="40568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2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2. </a:t>
            </a:r>
            <a:r>
              <a:rPr lang="en-US" altLang="ko-Kore-KR" sz="2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Initializing the Globe</a:t>
            </a:r>
            <a:endParaRPr lang="ko-KR" altLang="en-US" sz="24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06F3-AC3A-515F-9C50-0B755D683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25" y="3495005"/>
            <a:ext cx="6782105" cy="1559214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93448F-708D-085A-4363-5FC82663F5B0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6816753" y="3721318"/>
            <a:ext cx="1616394" cy="384618"/>
          </a:xfrm>
          <a:prstGeom prst="straightConnector1">
            <a:avLst/>
          </a:prstGeom>
          <a:ln w="19050" cap="rnd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9541FD-2E19-9292-5A0D-54D44597DC90}"/>
              </a:ext>
            </a:extLst>
          </p:cNvPr>
          <p:cNvSpPr txBox="1"/>
          <p:nvPr/>
        </p:nvSpPr>
        <p:spPr>
          <a:xfrm>
            <a:off x="8433146" y="3711023"/>
            <a:ext cx="2354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12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Sets up the globe with an image </a:t>
            </a:r>
          </a:p>
          <a:p>
            <a:pPr algn="ctr"/>
            <a:r>
              <a:rPr lang="en" altLang="ko-Kore-KR" sz="12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texture and background color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A65345-98A7-D715-A40F-477B77DAD054}"/>
              </a:ext>
            </a:extLst>
          </p:cNvPr>
          <p:cNvSpPr txBox="1"/>
          <p:nvPr/>
        </p:nvSpPr>
        <p:spPr>
          <a:xfrm>
            <a:off x="6174013" y="1339552"/>
            <a:ext cx="1390062" cy="440529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kumimoji="1" lang="ko-Kore-KR" altLang="en-US" sz="11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511DEE-3EA2-516F-A512-3CBB7AA7055B}"/>
              </a:ext>
            </a:extLst>
          </p:cNvPr>
          <p:cNvSpPr txBox="1"/>
          <p:nvPr/>
        </p:nvSpPr>
        <p:spPr>
          <a:xfrm>
            <a:off x="6174017" y="1423071"/>
            <a:ext cx="1390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g</a:t>
            </a:r>
            <a:r>
              <a:rPr lang="en" altLang="ko-Kore-KR" sz="14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lobe.gl</a:t>
            </a:r>
            <a:r>
              <a:rPr lang="en" altLang="ko-Kore-KR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library</a:t>
            </a:r>
          </a:p>
        </p:txBody>
      </p:sp>
      <p:cxnSp>
        <p:nvCxnSpPr>
          <p:cNvPr id="31" name="직선 화살표 연결선 35">
            <a:extLst>
              <a:ext uri="{FF2B5EF4-FFF2-40B4-BE49-F238E27FC236}">
                <a16:creationId xmlns:a16="http://schemas.microsoft.com/office/drawing/2014/main" id="{9C6541A4-130E-9F12-3EFA-3D118FE888A0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6064687" y="1780081"/>
            <a:ext cx="804357" cy="535215"/>
          </a:xfrm>
          <a:prstGeom prst="straightConnector1">
            <a:avLst/>
          </a:prstGeom>
          <a:ln w="19050" cap="rnd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35">
            <a:extLst>
              <a:ext uri="{FF2B5EF4-FFF2-40B4-BE49-F238E27FC236}">
                <a16:creationId xmlns:a16="http://schemas.microsoft.com/office/drawing/2014/main" id="{201E61ED-7443-C082-60E3-8291F6C5C9C9}"/>
              </a:ext>
            </a:extLst>
          </p:cNvPr>
          <p:cNvCxnSpPr>
            <a:cxnSpLocks/>
          </p:cNvCxnSpPr>
          <p:nvPr/>
        </p:nvCxnSpPr>
        <p:spPr>
          <a:xfrm flipH="1" flipV="1">
            <a:off x="5043948" y="4446238"/>
            <a:ext cx="3123464" cy="671328"/>
          </a:xfrm>
          <a:prstGeom prst="straightConnector1">
            <a:avLst/>
          </a:prstGeom>
          <a:ln w="19050" cap="rnd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FFE37FB-D4C7-CBAC-42A1-05BAB448BB11}"/>
              </a:ext>
            </a:extLst>
          </p:cNvPr>
          <p:cNvSpPr txBox="1"/>
          <p:nvPr/>
        </p:nvSpPr>
        <p:spPr>
          <a:xfrm>
            <a:off x="8193073" y="4930709"/>
            <a:ext cx="2354820" cy="440529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kumimoji="1" lang="ko-Kore-KR" altLang="en-US" sz="11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DE89F9-7AC7-9407-265D-C66D27EB5A81}"/>
              </a:ext>
            </a:extLst>
          </p:cNvPr>
          <p:cNvSpPr txBox="1"/>
          <p:nvPr/>
        </p:nvSpPr>
        <p:spPr>
          <a:xfrm>
            <a:off x="8193072" y="4910517"/>
            <a:ext cx="2354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12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Defines the default location and </a:t>
            </a:r>
          </a:p>
          <a:p>
            <a:pPr algn="ctr"/>
            <a:r>
              <a:rPr lang="en" altLang="ko-Kore-KR" sz="12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zoom level on the globe</a:t>
            </a:r>
          </a:p>
        </p:txBody>
      </p:sp>
    </p:spTree>
    <p:extLst>
      <p:ext uri="{BB962C8B-B14F-4D97-AF65-F5344CB8AC3E}">
        <p14:creationId xmlns:p14="http://schemas.microsoft.com/office/powerpoint/2010/main" val="200074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67343C-CABB-4C88-B3AD-230763B00240}"/>
              </a:ext>
            </a:extLst>
          </p:cNvPr>
          <p:cNvGrpSpPr/>
          <p:nvPr/>
        </p:nvGrpSpPr>
        <p:grpSpPr>
          <a:xfrm>
            <a:off x="4418140" y="2064744"/>
            <a:ext cx="625475" cy="615553"/>
            <a:chOff x="3927475" y="2766203"/>
            <a:chExt cx="625475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EF3B06-A413-429C-92BF-83D5EF2233D6}"/>
                </a:ext>
              </a:extLst>
            </p:cNvPr>
            <p:cNvSpPr txBox="1"/>
            <p:nvPr/>
          </p:nvSpPr>
          <p:spPr>
            <a:xfrm>
              <a:off x="3971819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04B781-B81C-4888-B7B7-65D6D1F5DF98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Noto Sans KR Regular" panose="020B0500000000000000" pitchFamily="34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1174D7F-B1F7-4C72-B472-80E693FB1228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05B583-9115-4B3E-8DB0-A74B4C03F0C0}"/>
              </a:ext>
            </a:extLst>
          </p:cNvPr>
          <p:cNvGrpSpPr/>
          <p:nvPr/>
        </p:nvGrpSpPr>
        <p:grpSpPr>
          <a:xfrm>
            <a:off x="8014394" y="2044871"/>
            <a:ext cx="625475" cy="615553"/>
            <a:chOff x="3927475" y="2766203"/>
            <a:chExt cx="625475" cy="615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F1DB5A-E77A-4BE7-8299-4B9CBAF91A96}"/>
                </a:ext>
              </a:extLst>
            </p:cNvPr>
            <p:cNvSpPr txBox="1"/>
            <p:nvPr/>
          </p:nvSpPr>
          <p:spPr>
            <a:xfrm>
              <a:off x="3957530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4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8602241-DAB9-477F-A606-58EDE9391E42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Noto Sans KR Regular" panose="020B0500000000000000" pitchFamily="34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AC92A4-3CD0-41F3-8B0B-9A99694F4381}"/>
                </a:ext>
              </a:extLst>
            </p:cNvPr>
            <p:cNvCxnSpPr/>
            <p:nvPr/>
          </p:nvCxnSpPr>
          <p:spPr>
            <a:xfrm>
              <a:off x="3927475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CEE632-CB9B-4B29-A10C-76F30096E841}"/>
              </a:ext>
            </a:extLst>
          </p:cNvPr>
          <p:cNvGrpSpPr/>
          <p:nvPr/>
        </p:nvGrpSpPr>
        <p:grpSpPr>
          <a:xfrm>
            <a:off x="8033310" y="4226962"/>
            <a:ext cx="646811" cy="615553"/>
            <a:chOff x="3934618" y="2766203"/>
            <a:chExt cx="646811" cy="61555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EE5665-C8DE-4662-B9BF-46E98EB0B88A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04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E90CFDA-F683-4A99-8399-670C73D532FC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Noto Sans KR Regular" panose="020B0500000000000000" pitchFamily="34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CA34EAD-169A-4511-BA8A-6D1E5EFBCE72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40724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6F53A3-096B-4251-97A6-C6443A0E5D64}"/>
              </a:ext>
            </a:extLst>
          </p:cNvPr>
          <p:cNvGrpSpPr/>
          <p:nvPr/>
        </p:nvGrpSpPr>
        <p:grpSpPr>
          <a:xfrm>
            <a:off x="1359045" y="2066997"/>
            <a:ext cx="625475" cy="615553"/>
            <a:chOff x="1784350" y="2766203"/>
            <a:chExt cx="625475" cy="6155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602DBB-6D74-4E33-AABB-5690B4DDC14E}"/>
                </a:ext>
              </a:extLst>
            </p:cNvPr>
            <p:cNvSpPr txBox="1"/>
            <p:nvPr/>
          </p:nvSpPr>
          <p:spPr>
            <a:xfrm>
              <a:off x="1828694" y="2766203"/>
              <a:ext cx="5482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30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36FCC8D-8231-483F-835B-BF00CD6A2571}"/>
                </a:ext>
              </a:extLst>
            </p:cNvPr>
            <p:cNvSpPr/>
            <p:nvPr/>
          </p:nvSpPr>
          <p:spPr>
            <a:xfrm>
              <a:off x="1805315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Noto Sans KR Regular" panose="020B0500000000000000" pitchFamily="34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A2E2DE4-0000-4BD8-82BF-E236D3BD461E}"/>
                </a:ext>
              </a:extLst>
            </p:cNvPr>
            <p:cNvCxnSpPr>
              <a:cxnSpLocks/>
            </p:cNvCxnSpPr>
            <p:nvPr/>
          </p:nvCxnSpPr>
          <p:spPr>
            <a:xfrm>
              <a:off x="1784350" y="3140724"/>
              <a:ext cx="625475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0D71A92-E6E8-41D0-BFE5-7A9ACE545FF8}"/>
              </a:ext>
            </a:extLst>
          </p:cNvPr>
          <p:cNvSpPr txBox="1"/>
          <p:nvPr/>
        </p:nvSpPr>
        <p:spPr>
          <a:xfrm>
            <a:off x="1306518" y="2556653"/>
            <a:ext cx="1798620" cy="282573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Globe Initialization</a:t>
            </a:r>
            <a:endParaRPr lang="ko-KR" altLang="en-US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9A1614-0A6B-477B-8101-C9A1B17D51C5}"/>
              </a:ext>
            </a:extLst>
          </p:cNvPr>
          <p:cNvSpPr txBox="1"/>
          <p:nvPr/>
        </p:nvSpPr>
        <p:spPr>
          <a:xfrm>
            <a:off x="4350789" y="2560476"/>
            <a:ext cx="2437725" cy="123668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City Search</a:t>
            </a:r>
          </a:p>
          <a:p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</a:t>
            </a:r>
            <a:r>
              <a:rPr lang="en-US" altLang="ko-KR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OpenWeatherMap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API</a:t>
            </a:r>
          </a:p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is used to search for  the city and get its coordinates.  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4E9485-CFAB-4CCA-8977-E667159446A5}"/>
              </a:ext>
            </a:extLst>
          </p:cNvPr>
          <p:cNvSpPr txBox="1"/>
          <p:nvPr/>
        </p:nvSpPr>
        <p:spPr>
          <a:xfrm>
            <a:off x="7977144" y="2528791"/>
            <a:ext cx="2811467" cy="126745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Fetch city coordinates</a:t>
            </a:r>
          </a:p>
          <a:p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After a city searched, the  API fetches the city’s latitude and longitude. 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D837D9-E581-4811-86BD-837574D66EED}"/>
              </a:ext>
            </a:extLst>
          </p:cNvPr>
          <p:cNvSpPr txBox="1"/>
          <p:nvPr/>
        </p:nvSpPr>
        <p:spPr>
          <a:xfrm>
            <a:off x="8014394" y="4698149"/>
            <a:ext cx="3597189" cy="126745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Fetch Air Quality data</a:t>
            </a:r>
          </a:p>
          <a:p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OpenWeather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Map Air pollution API)</a:t>
            </a:r>
          </a:p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is called to fetch real time air quality data</a:t>
            </a:r>
          </a:p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based on city’s coordinates. 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84BE1327-5201-4808-9DE7-ED6A6E513815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2B5D9E-466B-DD6D-53EB-59B8D8BA37C3}"/>
              </a:ext>
            </a:extLst>
          </p:cNvPr>
          <p:cNvSpPr txBox="1"/>
          <p:nvPr/>
        </p:nvSpPr>
        <p:spPr>
          <a:xfrm>
            <a:off x="660191" y="789783"/>
            <a:ext cx="10871616" cy="114434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>
            <a:defPPr>
              <a:defRPr lang="ko-KR"/>
            </a:defPPr>
            <a:lvl1pPr algn="ctr">
              <a:defRPr sz="5200" spc="-30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pPr algn="l"/>
            <a:r>
              <a:rPr lang="en-US" altLang="ko-KR" sz="7200" dirty="0"/>
              <a:t>HOW THE GLOBE WORKS</a:t>
            </a:r>
            <a:endParaRPr lang="ko-KR" altLang="en-US" sz="7200" dirty="0"/>
          </a:p>
        </p:txBody>
      </p:sp>
      <p:grpSp>
        <p:nvGrpSpPr>
          <p:cNvPr id="3" name="그룹 14">
            <a:extLst>
              <a:ext uri="{FF2B5EF4-FFF2-40B4-BE49-F238E27FC236}">
                <a16:creationId xmlns:a16="http://schemas.microsoft.com/office/drawing/2014/main" id="{76BE7871-AD1B-65D2-2C68-2970BFD2AA10}"/>
              </a:ext>
            </a:extLst>
          </p:cNvPr>
          <p:cNvGrpSpPr/>
          <p:nvPr/>
        </p:nvGrpSpPr>
        <p:grpSpPr>
          <a:xfrm>
            <a:off x="4437056" y="4188478"/>
            <a:ext cx="646811" cy="615553"/>
            <a:chOff x="3934618" y="2766203"/>
            <a:chExt cx="646811" cy="61555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E87A5-C52D-FB11-8709-063C6FEBFF02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05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3" name="직사각형 16">
              <a:extLst>
                <a:ext uri="{FF2B5EF4-FFF2-40B4-BE49-F238E27FC236}">
                  <a16:creationId xmlns:a16="http://schemas.microsoft.com/office/drawing/2014/main" id="{389F096F-17E9-871B-970C-CF85E9A0D980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Noto Sans KR Regular" panose="020B0500000000000000" pitchFamily="34" charset="-127"/>
              </a:endParaRPr>
            </a:p>
          </p:txBody>
        </p:sp>
        <p:cxnSp>
          <p:nvCxnSpPr>
            <p:cNvPr id="24" name="직선 연결선 17">
              <a:extLst>
                <a:ext uri="{FF2B5EF4-FFF2-40B4-BE49-F238E27FC236}">
                  <a16:creationId xmlns:a16="http://schemas.microsoft.com/office/drawing/2014/main" id="{6399FFEE-9513-BF46-4FCC-ECCF9B023C2B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40724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5A906B-E185-572F-653E-4371EE5DB39C}"/>
              </a:ext>
            </a:extLst>
          </p:cNvPr>
          <p:cNvSpPr txBox="1"/>
          <p:nvPr/>
        </p:nvSpPr>
        <p:spPr>
          <a:xfrm>
            <a:off x="4418139" y="4659665"/>
            <a:ext cx="3205153" cy="151367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Update Globe Markers</a:t>
            </a:r>
          </a:p>
          <a:p>
            <a:endParaRPr lang="en-US" altLang="ko-KR" sz="16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After fetching the air quality data, </a:t>
            </a:r>
            <a:r>
              <a:rPr lang="en-US" altLang="ko-KR" sz="16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Globe.gl</a:t>
            </a:r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 is used to display</a:t>
            </a:r>
          </a:p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city markers on the globe, updated</a:t>
            </a:r>
          </a:p>
          <a:p>
            <a:r>
              <a:rPr lang="en-US" altLang="ko-KR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with the air quality information.</a:t>
            </a:r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C371D6-5C0D-F0DF-57FE-18B963DA0C73}"/>
              </a:ext>
            </a:extLst>
          </p:cNvPr>
          <p:cNvSpPr txBox="1"/>
          <p:nvPr/>
        </p:nvSpPr>
        <p:spPr>
          <a:xfrm>
            <a:off x="6292590" y="4203120"/>
            <a:ext cx="109119" cy="20562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lang="en-KR" sz="1100" spc="-80" dirty="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7" name="그룹 14">
            <a:extLst>
              <a:ext uri="{FF2B5EF4-FFF2-40B4-BE49-F238E27FC236}">
                <a16:creationId xmlns:a16="http://schemas.microsoft.com/office/drawing/2014/main" id="{7FAC4952-7F40-0921-75F3-BA71F4A7274A}"/>
              </a:ext>
            </a:extLst>
          </p:cNvPr>
          <p:cNvGrpSpPr/>
          <p:nvPr/>
        </p:nvGrpSpPr>
        <p:grpSpPr>
          <a:xfrm>
            <a:off x="1376542" y="4212370"/>
            <a:ext cx="646811" cy="615553"/>
            <a:chOff x="3934618" y="2766203"/>
            <a:chExt cx="646811" cy="61555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897726-F4B5-65D5-1725-D0E534A1974B}"/>
                </a:ext>
              </a:extLst>
            </p:cNvPr>
            <p:cNvSpPr txBox="1"/>
            <p:nvPr/>
          </p:nvSpPr>
          <p:spPr>
            <a:xfrm>
              <a:off x="3957530" y="2766203"/>
              <a:ext cx="58669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4000" spc="-15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06</a:t>
              </a:r>
              <a:endParaRPr lang="ko-KR" altLang="en-US" sz="4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30" name="직사각형 16">
              <a:extLst>
                <a:ext uri="{FF2B5EF4-FFF2-40B4-BE49-F238E27FC236}">
                  <a16:creationId xmlns:a16="http://schemas.microsoft.com/office/drawing/2014/main" id="{BBD996E8-EF1C-862F-F141-DC1C70F86D36}"/>
                </a:ext>
              </a:extLst>
            </p:cNvPr>
            <p:cNvSpPr/>
            <p:nvPr/>
          </p:nvSpPr>
          <p:spPr>
            <a:xfrm>
              <a:off x="3948440" y="3140724"/>
              <a:ext cx="594985" cy="197792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Noto Sans KR Regular" panose="020B0500000000000000" pitchFamily="34" charset="-127"/>
              </a:endParaRPr>
            </a:p>
          </p:txBody>
        </p:sp>
        <p:cxnSp>
          <p:nvCxnSpPr>
            <p:cNvPr id="31" name="직선 연결선 17">
              <a:extLst>
                <a:ext uri="{FF2B5EF4-FFF2-40B4-BE49-F238E27FC236}">
                  <a16:creationId xmlns:a16="http://schemas.microsoft.com/office/drawing/2014/main" id="{D1105D74-1E41-FB1A-6B6E-ED1755833397}"/>
                </a:ext>
              </a:extLst>
            </p:cNvPr>
            <p:cNvCxnSpPr>
              <a:cxnSpLocks/>
            </p:cNvCxnSpPr>
            <p:nvPr/>
          </p:nvCxnSpPr>
          <p:spPr>
            <a:xfrm>
              <a:off x="3934618" y="3140724"/>
              <a:ext cx="646811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36B0ED-BA50-15C7-4D47-FDEEB758E478}"/>
              </a:ext>
            </a:extLst>
          </p:cNvPr>
          <p:cNvSpPr txBox="1"/>
          <p:nvPr/>
        </p:nvSpPr>
        <p:spPr>
          <a:xfrm>
            <a:off x="1357626" y="4683557"/>
            <a:ext cx="1251675" cy="1021237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Display data </a:t>
            </a:r>
          </a:p>
          <a:p>
            <a:r>
              <a:rPr lang="en-US" altLang="ko-KR" sz="16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in Sidebar</a:t>
            </a:r>
          </a:p>
          <a:p>
            <a:endParaRPr lang="en-US" altLang="ko-KR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  <a:p>
            <a:endParaRPr lang="ko-KR" altLang="en-US" sz="16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사각형: 둥근 모서리 7">
            <a:extLst>
              <a:ext uri="{FF2B5EF4-FFF2-40B4-BE49-F238E27FC236}">
                <a16:creationId xmlns:a16="http://schemas.microsoft.com/office/drawing/2014/main" id="{7C47A420-CDB3-AB17-79D2-6DA1EA4636D8}"/>
              </a:ext>
            </a:extLst>
          </p:cNvPr>
          <p:cNvSpPr/>
          <p:nvPr/>
        </p:nvSpPr>
        <p:spPr>
          <a:xfrm>
            <a:off x="1306518" y="6478730"/>
            <a:ext cx="9321113" cy="8610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ADADAD"/>
              </a:gs>
              <a:gs pos="100000">
                <a:srgbClr val="2A2A2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sp>
        <p:nvSpPr>
          <p:cNvPr id="34" name="오른쪽 화살표[R] 19">
            <a:extLst>
              <a:ext uri="{FF2B5EF4-FFF2-40B4-BE49-F238E27FC236}">
                <a16:creationId xmlns:a16="http://schemas.microsoft.com/office/drawing/2014/main" id="{2B593DF6-B638-49EF-F625-EE2A988BA05D}"/>
              </a:ext>
            </a:extLst>
          </p:cNvPr>
          <p:cNvSpPr/>
          <p:nvPr/>
        </p:nvSpPr>
        <p:spPr>
          <a:xfrm>
            <a:off x="3277503" y="2488560"/>
            <a:ext cx="957942" cy="424542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오른쪽 화살표[R] 19">
            <a:extLst>
              <a:ext uri="{FF2B5EF4-FFF2-40B4-BE49-F238E27FC236}">
                <a16:creationId xmlns:a16="http://schemas.microsoft.com/office/drawing/2014/main" id="{C00D5542-E622-EA54-AE61-58F28AFC4761}"/>
              </a:ext>
            </a:extLst>
          </p:cNvPr>
          <p:cNvSpPr/>
          <p:nvPr/>
        </p:nvSpPr>
        <p:spPr>
          <a:xfrm>
            <a:off x="6690030" y="2503280"/>
            <a:ext cx="957942" cy="424542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8" name="오른쪽 화살표[R] 19">
            <a:extLst>
              <a:ext uri="{FF2B5EF4-FFF2-40B4-BE49-F238E27FC236}">
                <a16:creationId xmlns:a16="http://schemas.microsoft.com/office/drawing/2014/main" id="{9D107180-F04D-3586-EDD0-C27F667DBCDB}"/>
              </a:ext>
            </a:extLst>
          </p:cNvPr>
          <p:cNvSpPr/>
          <p:nvPr/>
        </p:nvSpPr>
        <p:spPr>
          <a:xfrm rot="10800000">
            <a:off x="6727083" y="4548520"/>
            <a:ext cx="957942" cy="424542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오른쪽 화살표[R] 19">
            <a:extLst>
              <a:ext uri="{FF2B5EF4-FFF2-40B4-BE49-F238E27FC236}">
                <a16:creationId xmlns:a16="http://schemas.microsoft.com/office/drawing/2014/main" id="{2D8DCC9F-B524-A482-D052-7F15D2CF711A}"/>
              </a:ext>
            </a:extLst>
          </p:cNvPr>
          <p:cNvSpPr/>
          <p:nvPr/>
        </p:nvSpPr>
        <p:spPr>
          <a:xfrm rot="10800000">
            <a:off x="3085393" y="4548520"/>
            <a:ext cx="957942" cy="424542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 sz="14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9188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A0F1DB33-29CC-6E38-1B18-CA692EBBB6BA}"/>
              </a:ext>
            </a:extLst>
          </p:cNvPr>
          <p:cNvSpPr/>
          <p:nvPr/>
        </p:nvSpPr>
        <p:spPr>
          <a:xfrm>
            <a:off x="480429" y="528097"/>
            <a:ext cx="3467100" cy="4305300"/>
          </a:xfrm>
          <a:custGeom>
            <a:avLst/>
            <a:gdLst/>
            <a:ahLst/>
            <a:cxnLst/>
            <a:rect l="l" t="t" r="r" b="b"/>
            <a:pathLst>
              <a:path w="7929829" h="11272527">
                <a:moveTo>
                  <a:pt x="0" y="0"/>
                </a:moveTo>
                <a:lnTo>
                  <a:pt x="7929829" y="0"/>
                </a:lnTo>
                <a:lnTo>
                  <a:pt x="7929829" y="11272527"/>
                </a:lnTo>
                <a:lnTo>
                  <a:pt x="0" y="11272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1774"/>
            </a:stretch>
          </a:blipFill>
        </p:spPr>
        <p:txBody>
          <a:bodyPr/>
          <a:lstStyle/>
          <a:p>
            <a:endParaRPr lang="en-KR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73BDE-AC3A-CDFE-FA7D-BF1D2FD6ECEB}"/>
              </a:ext>
            </a:extLst>
          </p:cNvPr>
          <p:cNvSpPr txBox="1"/>
          <p:nvPr/>
        </p:nvSpPr>
        <p:spPr>
          <a:xfrm>
            <a:off x="4218169" y="810699"/>
            <a:ext cx="2438400" cy="65190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Search for a city</a:t>
            </a:r>
          </a:p>
          <a:p>
            <a:endParaRPr lang="ko-KR" altLang="en-US" sz="2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764D5E-B68A-610F-A02D-F61BA45F0038}"/>
              </a:ext>
            </a:extLst>
          </p:cNvPr>
          <p:cNvSpPr txBox="1"/>
          <p:nvPr/>
        </p:nvSpPr>
        <p:spPr>
          <a:xfrm>
            <a:off x="618797" y="1190217"/>
            <a:ext cx="1419061" cy="424385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kumimoji="1" lang="ko-Kore-KR" altLang="en-US" sz="11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93448F-708D-085A-4363-5FC82663F5B0}"/>
              </a:ext>
            </a:extLst>
          </p:cNvPr>
          <p:cNvCxnSpPr>
            <a:cxnSpLocks/>
          </p:cNvCxnSpPr>
          <p:nvPr/>
        </p:nvCxnSpPr>
        <p:spPr>
          <a:xfrm flipH="1" flipV="1">
            <a:off x="2087192" y="1532168"/>
            <a:ext cx="2146434" cy="234859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9CF0B9-F04F-2833-2C2C-2255C34621CD}"/>
              </a:ext>
            </a:extLst>
          </p:cNvPr>
          <p:cNvSpPr txBox="1"/>
          <p:nvPr/>
        </p:nvSpPr>
        <p:spPr>
          <a:xfrm>
            <a:off x="615749" y="603966"/>
            <a:ext cx="1422109" cy="382243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kumimoji="1" lang="ko-Kore-KR" altLang="en-US" sz="11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A5F752B-D0E6-7B2E-4F81-F10751E3A5EE}"/>
              </a:ext>
            </a:extLst>
          </p:cNvPr>
          <p:cNvCxnSpPr>
            <a:cxnSpLocks/>
          </p:cNvCxnSpPr>
          <p:nvPr/>
        </p:nvCxnSpPr>
        <p:spPr>
          <a:xfrm flipH="1" flipV="1">
            <a:off x="2173178" y="795087"/>
            <a:ext cx="1909671" cy="191122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41ABB3-656C-64C4-0AA2-6B4646DD9B8C}"/>
              </a:ext>
            </a:extLst>
          </p:cNvPr>
          <p:cNvSpPr txBox="1"/>
          <p:nvPr/>
        </p:nvSpPr>
        <p:spPr>
          <a:xfrm>
            <a:off x="4233626" y="1535053"/>
            <a:ext cx="4713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Side bar displays the real-time air quality index and other data</a:t>
            </a:r>
            <a:endParaRPr lang="ko-KR" altLang="en-US" sz="20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B626564-2EEF-685B-FE00-FB24D74DE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140" y="2928397"/>
            <a:ext cx="3858025" cy="3810000"/>
          </a:xfrm>
          <a:prstGeom prst="rect">
            <a:avLst/>
          </a:prstGeom>
        </p:spPr>
      </p:pic>
      <p:cxnSp>
        <p:nvCxnSpPr>
          <p:cNvPr id="33" name="직선 화살표 연결선 9">
            <a:extLst>
              <a:ext uri="{FF2B5EF4-FFF2-40B4-BE49-F238E27FC236}">
                <a16:creationId xmlns:a16="http://schemas.microsoft.com/office/drawing/2014/main" id="{70053681-0333-598F-5D18-57498A99246A}"/>
              </a:ext>
            </a:extLst>
          </p:cNvPr>
          <p:cNvCxnSpPr>
            <a:cxnSpLocks/>
          </p:cNvCxnSpPr>
          <p:nvPr/>
        </p:nvCxnSpPr>
        <p:spPr>
          <a:xfrm flipV="1">
            <a:off x="6743203" y="3371323"/>
            <a:ext cx="1274065" cy="1667968"/>
          </a:xfrm>
          <a:prstGeom prst="straightConnector1">
            <a:avLst/>
          </a:prstGeom>
          <a:ln w="38100" cap="rnd">
            <a:solidFill>
              <a:schemeClr val="accent2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D6F07C-9FD5-26A8-DC3C-BA310F48FB0A}"/>
              </a:ext>
            </a:extLst>
          </p:cNvPr>
          <p:cNvSpPr txBox="1"/>
          <p:nvPr/>
        </p:nvSpPr>
        <p:spPr>
          <a:xfrm>
            <a:off x="8086397" y="2964273"/>
            <a:ext cx="3555492" cy="732138"/>
          </a:xfrm>
          <a:prstGeom prst="rect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l">
              <a:spcAft>
                <a:spcPts val="200"/>
              </a:spcAft>
            </a:pPr>
            <a:endParaRPr kumimoji="1" lang="ko-Kore-KR" altLang="en-US" sz="1100" spc="-80" err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D150CE-F7EC-7ED0-7EE6-3AB3D005056E}"/>
              </a:ext>
            </a:extLst>
          </p:cNvPr>
          <p:cNvSpPr txBox="1"/>
          <p:nvPr/>
        </p:nvSpPr>
        <p:spPr>
          <a:xfrm>
            <a:off x="3224521" y="5186037"/>
            <a:ext cx="44256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This section displays the </a:t>
            </a: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top 7 most polluted cities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 based on their </a:t>
            </a: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real-time 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Air Quality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Index. The cities are ranked from highest to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lowest AQI. AQI values are pulled from the </a:t>
            </a:r>
          </a:p>
          <a:p>
            <a:r>
              <a:rPr lang="en-US" b="1" i="0" dirty="0" err="1">
                <a:solidFill>
                  <a:srgbClr val="0D0D0D"/>
                </a:solidFill>
                <a:effectLst/>
                <a:latin typeface="ui-sans-serif"/>
              </a:rPr>
              <a:t>OpenWeatherMap</a:t>
            </a: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 Air Pollution API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endParaRPr lang="ko-KR" altLang="en-US" sz="1800" b="1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715B95-F143-58F4-6555-33733D511A7E}"/>
              </a:ext>
            </a:extLst>
          </p:cNvPr>
          <p:cNvSpPr txBox="1"/>
          <p:nvPr/>
        </p:nvSpPr>
        <p:spPr>
          <a:xfrm>
            <a:off x="6590302" y="188467"/>
            <a:ext cx="60536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800" dirty="0">
                <a:latin typeface="+mj-ea"/>
                <a:ea typeface="+mj-ea"/>
              </a:rPr>
              <a:t>SIDEBAR LAYOUT</a:t>
            </a:r>
            <a:endParaRPr lang="ko-KR" altLang="en-US" sz="4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813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5730280" y="123286"/>
            <a:ext cx="6110530" cy="133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0"/>
              </a:lnSpc>
            </a:pPr>
            <a:r>
              <a:rPr lang="en-US" sz="4000" b="1" dirty="0">
                <a:solidFill>
                  <a:srgbClr val="1C2120"/>
                </a:solidFill>
                <a:latin typeface="+mj-lt"/>
                <a:ea typeface="Poppins Bold"/>
                <a:cs typeface="Poppins Bold"/>
                <a:sym typeface="Poppins Bold"/>
              </a:rPr>
              <a:t>Upcoming Features &amp;</a:t>
            </a:r>
          </a:p>
          <a:p>
            <a:pPr>
              <a:lnSpc>
                <a:spcPts val="5290"/>
              </a:lnSpc>
            </a:pPr>
            <a:r>
              <a:rPr lang="en-US" sz="4000" b="1" dirty="0">
                <a:solidFill>
                  <a:srgbClr val="1C2120"/>
                </a:solidFill>
                <a:latin typeface="+mj-lt"/>
                <a:ea typeface="Poppins Bold"/>
                <a:cs typeface="Poppins Bold"/>
                <a:sym typeface="Poppins Bold"/>
              </a:rPr>
              <a:t> Improvements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97982" y="1656401"/>
            <a:ext cx="6575126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500" b="1" dirty="0"/>
              <a:t>1. Expanded Polluted City Ranking</a:t>
            </a:r>
            <a:r>
              <a:rPr lang="en-US" sz="1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Add more cities and show a </a:t>
            </a:r>
            <a:r>
              <a:rPr lang="en-US" sz="1500" b="1" dirty="0"/>
              <a:t>full ranking</a:t>
            </a:r>
            <a:r>
              <a:rPr lang="en-US" sz="1500" dirty="0"/>
              <a:t> on a separate page.</a:t>
            </a:r>
          </a:p>
          <a:p>
            <a:pPr lvl="1"/>
            <a:endParaRPr lang="en-US" sz="1500" dirty="0"/>
          </a:p>
          <a:p>
            <a:r>
              <a:rPr lang="en-US" sz="1500" b="1" dirty="0"/>
              <a:t>2. Add Country Name on Globe</a:t>
            </a:r>
            <a:r>
              <a:rPr lang="en-US" sz="1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Display the </a:t>
            </a:r>
            <a:r>
              <a:rPr lang="en-US" sz="1500" b="1" dirty="0"/>
              <a:t>country name</a:t>
            </a:r>
            <a:r>
              <a:rPr lang="en-US" sz="1500" dirty="0"/>
              <a:t> when a city is selected on the globe</a:t>
            </a:r>
          </a:p>
          <a:p>
            <a:pPr lvl="1"/>
            <a:endParaRPr lang="en-US" sz="1500" dirty="0"/>
          </a:p>
          <a:p>
            <a:r>
              <a:rPr lang="en-US" sz="1500" b="1" dirty="0"/>
              <a:t>3. City Search on a Separate Page</a:t>
            </a:r>
            <a:r>
              <a:rPr lang="en-US" sz="1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/>
              <a:t>Search for a city</a:t>
            </a:r>
            <a:r>
              <a:rPr lang="en-US" sz="1500" dirty="0"/>
              <a:t> leads to a new page with </a:t>
            </a:r>
            <a:r>
              <a:rPr lang="en-US" sz="1500" b="1" dirty="0"/>
              <a:t>comprehensive data</a:t>
            </a:r>
            <a:r>
              <a:rPr lang="en-US" sz="1500" dirty="0"/>
              <a:t> </a:t>
            </a:r>
          </a:p>
          <a:p>
            <a:pPr lvl="1"/>
            <a:r>
              <a:rPr lang="en-US" sz="1500" dirty="0"/>
              <a:t>presented through various visualizations like </a:t>
            </a:r>
            <a:r>
              <a:rPr lang="en-US" sz="1500" b="1" dirty="0"/>
              <a:t>bar charts</a:t>
            </a:r>
            <a:r>
              <a:rPr lang="en-US" sz="1500" dirty="0"/>
              <a:t> and more.</a:t>
            </a:r>
          </a:p>
          <a:p>
            <a:pPr lvl="1"/>
            <a:endParaRPr lang="en-US" sz="1500" dirty="0"/>
          </a:p>
          <a:p>
            <a:r>
              <a:rPr lang="en-US" sz="1500" b="1" dirty="0"/>
              <a:t>4. Compare with Previous Day’s Data</a:t>
            </a:r>
            <a:r>
              <a:rPr lang="en-US" sz="1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Enable </a:t>
            </a:r>
            <a:r>
              <a:rPr lang="en-US" sz="1500" b="1" dirty="0"/>
              <a:t>comparison of air quality</a:t>
            </a:r>
            <a:r>
              <a:rPr lang="en-US" sz="1500" dirty="0"/>
              <a:t> between </a:t>
            </a:r>
            <a:r>
              <a:rPr lang="en-US" sz="1500" b="1" dirty="0"/>
              <a:t>today</a:t>
            </a:r>
            <a:r>
              <a:rPr lang="en-US" sz="1500" dirty="0"/>
              <a:t> and </a:t>
            </a:r>
            <a:r>
              <a:rPr lang="en-US" sz="1500" b="1" dirty="0"/>
              <a:t>yesterday</a:t>
            </a:r>
            <a:endParaRPr lang="en-US" sz="1500" dirty="0"/>
          </a:p>
          <a:p>
            <a:pPr lvl="1"/>
            <a:endParaRPr lang="en-US" sz="1500" dirty="0"/>
          </a:p>
          <a:p>
            <a:r>
              <a:rPr lang="en-US" sz="1500" b="1" dirty="0"/>
              <a:t>5. Interactive Charts and Dynamic color scheme</a:t>
            </a:r>
            <a:r>
              <a:rPr lang="en-US" sz="1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Introduce </a:t>
            </a:r>
            <a:r>
              <a:rPr lang="en-US" sz="1500" b="1" dirty="0"/>
              <a:t>line</a:t>
            </a:r>
            <a:r>
              <a:rPr lang="en-US" sz="1500" dirty="0"/>
              <a:t>, </a:t>
            </a:r>
            <a:r>
              <a:rPr lang="en-US" sz="1500" b="1" dirty="0"/>
              <a:t>bar</a:t>
            </a:r>
            <a:r>
              <a:rPr lang="en-US" sz="1500" dirty="0"/>
              <a:t>, and </a:t>
            </a:r>
            <a:r>
              <a:rPr lang="en-US" sz="1500" b="1" dirty="0"/>
              <a:t>doughnut charts</a:t>
            </a:r>
            <a:r>
              <a:rPr lang="en-US" sz="1500" dirty="0"/>
              <a:t> for visualizing air </a:t>
            </a:r>
          </a:p>
          <a:p>
            <a:pPr lvl="1"/>
            <a:r>
              <a:rPr lang="en-US" sz="1500" dirty="0"/>
              <a:t>quality trends and pollutants. </a:t>
            </a:r>
            <a:r>
              <a:rPr lang="en-US" sz="1500" b="1" dirty="0"/>
              <a:t>Color-code markers</a:t>
            </a:r>
            <a:r>
              <a:rPr lang="en-US" sz="1500" dirty="0"/>
              <a:t> and the </a:t>
            </a:r>
            <a:r>
              <a:rPr lang="en-US" sz="1500" b="1" dirty="0"/>
              <a:t>sidebar</a:t>
            </a:r>
            <a:r>
              <a:rPr lang="en-US" sz="1500" dirty="0"/>
              <a:t> </a:t>
            </a:r>
          </a:p>
          <a:p>
            <a:pPr lvl="1"/>
            <a:r>
              <a:rPr lang="en-US" sz="1500" dirty="0"/>
              <a:t>based on </a:t>
            </a:r>
            <a:r>
              <a:rPr lang="en-US" sz="1500" b="1" dirty="0"/>
              <a:t>AQI levels</a:t>
            </a:r>
            <a:r>
              <a:rPr lang="en-US" sz="1500" dirty="0"/>
              <a:t> (green for good, red for unhealthy).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r>
              <a:rPr lang="en-US" sz="1500" b="1" dirty="0"/>
              <a:t>6. Add a Navigation Bar and Footer</a:t>
            </a:r>
            <a:r>
              <a:rPr lang="en-US" sz="1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Implement a </a:t>
            </a:r>
            <a:r>
              <a:rPr lang="en-US" sz="1500" b="1" dirty="0"/>
              <a:t>navigation bar</a:t>
            </a:r>
            <a:r>
              <a:rPr lang="en-US" sz="1500" dirty="0"/>
              <a:t> for easy access to different sections </a:t>
            </a:r>
          </a:p>
          <a:p>
            <a:pPr lvl="1"/>
            <a:r>
              <a:rPr lang="en-US" sz="1500" dirty="0"/>
              <a:t>like </a:t>
            </a:r>
            <a:r>
              <a:rPr lang="en-US" sz="1500" b="1" dirty="0"/>
              <a:t>home</a:t>
            </a:r>
            <a:r>
              <a:rPr lang="en-US" sz="1500" dirty="0"/>
              <a:t>, </a:t>
            </a:r>
            <a:r>
              <a:rPr lang="en-US" sz="1500" b="1" dirty="0"/>
              <a:t>ranking</a:t>
            </a:r>
            <a:r>
              <a:rPr lang="en-US" sz="1500" dirty="0"/>
              <a:t>, </a:t>
            </a:r>
            <a:r>
              <a:rPr lang="en-US" sz="1500" b="1" dirty="0"/>
              <a:t>city search</a:t>
            </a:r>
            <a:r>
              <a:rPr lang="en-US" sz="1500" dirty="0"/>
              <a:t>, and </a:t>
            </a:r>
            <a:r>
              <a:rPr lang="en-US" sz="1500" b="1" dirty="0"/>
              <a:t>about</a:t>
            </a:r>
            <a:r>
              <a:rPr lang="en-US" sz="1500" dirty="0"/>
              <a:t>. Include a </a:t>
            </a:r>
            <a:r>
              <a:rPr lang="en-US" sz="1500" b="1" dirty="0"/>
              <a:t>footer</a:t>
            </a:r>
            <a:r>
              <a:rPr lang="en-US" sz="1500" dirty="0"/>
              <a:t> at the bottom of the page.</a:t>
            </a:r>
          </a:p>
        </p:txBody>
      </p:sp>
      <p:pic>
        <p:nvPicPr>
          <p:cNvPr id="2052" name="Picture 4" descr="How we calculate our air quality index and why we need it - Breeze  Technologies">
            <a:extLst>
              <a:ext uri="{FF2B5EF4-FFF2-40B4-BE49-F238E27FC236}">
                <a16:creationId xmlns:a16="http://schemas.microsoft.com/office/drawing/2014/main" id="{B1E4B429-3CBD-87C1-B164-08FF44CA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08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3845361" y="3101031"/>
            <a:ext cx="4501284" cy="95968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6000" spc="-15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THE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E7BD3C-BD6C-382B-C235-9949510C1894}"/>
              </a:ext>
            </a:extLst>
          </p:cNvPr>
          <p:cNvSpPr txBox="1"/>
          <p:nvPr/>
        </p:nvSpPr>
        <p:spPr>
          <a:xfrm>
            <a:off x="3598478" y="5397579"/>
            <a:ext cx="4995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/>
              <a:t>https://bkhongorzul.github.io/project-code/</a:t>
            </a:r>
          </a:p>
        </p:txBody>
      </p: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507</Words>
  <Application>Microsoft Macintosh PowerPoint</Application>
  <PresentationFormat>Widescreen</PresentationFormat>
  <Paragraphs>91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Noto Sans KR Regular</vt:lpstr>
      <vt:lpstr>ui-sans-serif</vt:lpstr>
      <vt:lpstr>Noto Sans KR Black</vt:lpstr>
      <vt:lpstr>Noto Sans KR Bold</vt:lpstr>
      <vt:lpstr>Aptos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Khongorzul Battumur</cp:lastModifiedBy>
  <cp:revision>47</cp:revision>
  <dcterms:created xsi:type="dcterms:W3CDTF">2021-02-04T01:39:12Z</dcterms:created>
  <dcterms:modified xsi:type="dcterms:W3CDTF">2024-11-28T06:32:36Z</dcterms:modified>
</cp:coreProperties>
</file>